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64" r:id="rId4"/>
    <p:sldId id="260" r:id="rId5"/>
    <p:sldId id="257" r:id="rId6"/>
    <p:sldId id="258" r:id="rId7"/>
    <p:sldId id="259" r:id="rId8"/>
    <p:sldId id="261" r:id="rId9"/>
    <p:sldId id="262"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4F51BBF0-8C54-4FDB-8C1A-81117429D402}" type="datetimeFigureOut">
              <a:rPr lang="fr-FR" smtClean="0"/>
              <a:t>18/08/2021</a:t>
            </a:fld>
            <a:endParaRPr lang="fr-FR"/>
          </a:p>
        </p:txBody>
      </p:sp>
      <p:sp>
        <p:nvSpPr>
          <p:cNvPr id="17" name="Slide Number Placeholder 16"/>
          <p:cNvSpPr>
            <a:spLocks noGrp="1"/>
          </p:cNvSpPr>
          <p:nvPr>
            <p:ph type="sldNum" sz="quarter" idx="11"/>
          </p:nvPr>
        </p:nvSpPr>
        <p:spPr/>
        <p:txBody>
          <a:bodyPr/>
          <a:lstStyle/>
          <a:p>
            <a:fld id="{E8E79035-08E5-46B1-8FFC-B3E445CC47FD}" type="slidenum">
              <a:rPr lang="fr-FR" smtClean="0"/>
              <a:t>‹#›</a:t>
            </a:fld>
            <a:endParaRPr lang="fr-FR"/>
          </a:p>
        </p:txBody>
      </p:sp>
      <p:sp>
        <p:nvSpPr>
          <p:cNvPr id="19" name="Footer Placeholder 18"/>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51BBF0-8C54-4FDB-8C1A-81117429D402}" type="datetimeFigureOut">
              <a:rPr lang="fr-FR" smtClean="0"/>
              <a:t>18/08/2021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E79035-08E5-46B1-8FFC-B3E445CC47FD}"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51BBF0-8C54-4FDB-8C1A-81117429D402}" type="datetimeFigureOut">
              <a:rPr lang="fr-FR" smtClean="0"/>
              <a:t>18/08/2021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E79035-08E5-46B1-8FFC-B3E445CC47FD}" type="slidenum">
              <a:rPr lang="fr-FR" smtClean="0"/>
              <a:t>‹#›</a:t>
            </a:fld>
            <a:endParaRPr lang="fr-FR"/>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4F51BBF0-8C54-4FDB-8C1A-81117429D402}" type="datetimeFigureOut">
              <a:rPr lang="fr-FR" smtClean="0"/>
              <a:t>18/08/2021</a:t>
            </a:fld>
            <a:endParaRPr lang="fr-FR"/>
          </a:p>
        </p:txBody>
      </p:sp>
      <p:sp>
        <p:nvSpPr>
          <p:cNvPr id="12" name="Slide Number Placeholder 11"/>
          <p:cNvSpPr>
            <a:spLocks noGrp="1"/>
          </p:cNvSpPr>
          <p:nvPr>
            <p:ph type="sldNum" sz="quarter" idx="15"/>
          </p:nvPr>
        </p:nvSpPr>
        <p:spPr/>
        <p:txBody>
          <a:bodyPr/>
          <a:lstStyle/>
          <a:p>
            <a:fld id="{E8E79035-08E5-46B1-8FFC-B3E445CC47FD}" type="slidenum">
              <a:rPr lang="fr-FR" smtClean="0"/>
              <a:t>‹#›</a:t>
            </a:fld>
            <a:endParaRPr lang="fr-FR"/>
          </a:p>
        </p:txBody>
      </p:sp>
      <p:sp>
        <p:nvSpPr>
          <p:cNvPr id="13" name="Footer Placeholder 12"/>
          <p:cNvSpPr>
            <a:spLocks noGrp="1"/>
          </p:cNvSpPr>
          <p:nvPr>
            <p:ph type="ftr" sz="quarter" idx="16"/>
          </p:nvPr>
        </p:nvSpPr>
        <p:spPr/>
        <p:txBody>
          <a:bodyPr/>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4F51BBF0-8C54-4FDB-8C1A-81117429D402}" type="datetimeFigureOut">
              <a:rPr lang="fr-FR" smtClean="0"/>
              <a:t>18/08/2021</a:t>
            </a:fld>
            <a:endParaRPr lang="fr-FR"/>
          </a:p>
        </p:txBody>
      </p:sp>
      <p:sp>
        <p:nvSpPr>
          <p:cNvPr id="14" name="Slide Number Placeholder 13"/>
          <p:cNvSpPr>
            <a:spLocks noGrp="1"/>
          </p:cNvSpPr>
          <p:nvPr>
            <p:ph type="sldNum" sz="quarter" idx="11"/>
          </p:nvPr>
        </p:nvSpPr>
        <p:spPr/>
        <p:txBody>
          <a:bodyPr/>
          <a:lstStyle/>
          <a:p>
            <a:fld id="{E8E79035-08E5-46B1-8FFC-B3E445CC47FD}" type="slidenum">
              <a:rPr lang="fr-FR" smtClean="0"/>
              <a:t>‹#›</a:t>
            </a:fld>
            <a:endParaRPr lang="fr-FR"/>
          </a:p>
        </p:txBody>
      </p:sp>
      <p:sp>
        <p:nvSpPr>
          <p:cNvPr id="15" name="Footer Placeholder 14"/>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4F51BBF0-8C54-4FDB-8C1A-81117429D402}" type="datetimeFigureOut">
              <a:rPr lang="fr-FR" smtClean="0"/>
              <a:t>18/08/2021</a:t>
            </a:fld>
            <a:endParaRPr lang="fr-FR"/>
          </a:p>
        </p:txBody>
      </p:sp>
      <p:sp>
        <p:nvSpPr>
          <p:cNvPr id="12" name="Slide Number Placeholder 11"/>
          <p:cNvSpPr>
            <a:spLocks noGrp="1"/>
          </p:cNvSpPr>
          <p:nvPr>
            <p:ph type="sldNum" sz="quarter" idx="16"/>
          </p:nvPr>
        </p:nvSpPr>
        <p:spPr/>
        <p:txBody>
          <a:bodyPr/>
          <a:lstStyle/>
          <a:p>
            <a:fld id="{E8E79035-08E5-46B1-8FFC-B3E445CC47FD}" type="slidenum">
              <a:rPr lang="fr-FR" smtClean="0"/>
              <a:t>‹#›</a:t>
            </a:fld>
            <a:endParaRPr lang="fr-FR"/>
          </a:p>
        </p:txBody>
      </p:sp>
      <p:sp>
        <p:nvSpPr>
          <p:cNvPr id="13" name="Footer Placeholder 12"/>
          <p:cNvSpPr>
            <a:spLocks noGrp="1"/>
          </p:cNvSpPr>
          <p:nvPr>
            <p:ph type="ftr" sz="quarter" idx="17"/>
          </p:nvPr>
        </p:nvSpPr>
        <p:spPr/>
        <p:txBody>
          <a:bodyPr/>
          <a:lstStyle/>
          <a:p>
            <a:endParaRPr lang="fr-FR"/>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4F51BBF0-8C54-4FDB-8C1A-81117429D402}" type="datetimeFigureOut">
              <a:rPr lang="fr-FR" smtClean="0"/>
              <a:t>18/08/2021</a:t>
            </a:fld>
            <a:endParaRPr lang="fr-FR"/>
          </a:p>
        </p:txBody>
      </p:sp>
      <p:sp>
        <p:nvSpPr>
          <p:cNvPr id="12" name="Slide Number Placeholder 11"/>
          <p:cNvSpPr>
            <a:spLocks noGrp="1"/>
          </p:cNvSpPr>
          <p:nvPr>
            <p:ph type="sldNum" sz="quarter" idx="17"/>
          </p:nvPr>
        </p:nvSpPr>
        <p:spPr/>
        <p:txBody>
          <a:bodyPr/>
          <a:lstStyle/>
          <a:p>
            <a:fld id="{E8E79035-08E5-46B1-8FFC-B3E445CC47FD}" type="slidenum">
              <a:rPr lang="fr-FR" smtClean="0"/>
              <a:t>‹#›</a:t>
            </a:fld>
            <a:endParaRPr lang="fr-FR"/>
          </a:p>
        </p:txBody>
      </p:sp>
      <p:sp>
        <p:nvSpPr>
          <p:cNvPr id="13" name="Footer Placeholder 12"/>
          <p:cNvSpPr>
            <a:spLocks noGrp="1"/>
          </p:cNvSpPr>
          <p:nvPr>
            <p:ph type="ftr" sz="quarter" idx="18"/>
          </p:nvPr>
        </p:nvSpPr>
        <p:spPr/>
        <p:txBody>
          <a:bodyPr/>
          <a:lstStyle/>
          <a:p>
            <a:endParaRPr lang="fr-F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4F51BBF0-8C54-4FDB-8C1A-81117429D402}" type="datetimeFigureOut">
              <a:rPr lang="fr-FR" smtClean="0"/>
              <a:t>18/08/2021</a:t>
            </a:fld>
            <a:endParaRPr lang="fr-FR"/>
          </a:p>
        </p:txBody>
      </p:sp>
      <p:sp>
        <p:nvSpPr>
          <p:cNvPr id="16" name="Slide Number Placeholder 15"/>
          <p:cNvSpPr>
            <a:spLocks noGrp="1"/>
          </p:cNvSpPr>
          <p:nvPr>
            <p:ph type="sldNum" sz="quarter" idx="11"/>
          </p:nvPr>
        </p:nvSpPr>
        <p:spPr/>
        <p:txBody>
          <a:bodyPr/>
          <a:lstStyle/>
          <a:p>
            <a:fld id="{E8E79035-08E5-46B1-8FFC-B3E445CC47FD}" type="slidenum">
              <a:rPr lang="fr-FR" smtClean="0"/>
              <a:t>‹#›</a:t>
            </a:fld>
            <a:endParaRPr lang="fr-FR"/>
          </a:p>
        </p:txBody>
      </p:sp>
      <p:sp>
        <p:nvSpPr>
          <p:cNvPr id="17" name="Footer Placeholder 16"/>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4F51BBF0-8C54-4FDB-8C1A-81117429D402}" type="datetimeFigureOut">
              <a:rPr lang="fr-FR" smtClean="0"/>
              <a:t>18/08/2021</a:t>
            </a:fld>
            <a:endParaRPr lang="fr-FR"/>
          </a:p>
        </p:txBody>
      </p:sp>
      <p:sp>
        <p:nvSpPr>
          <p:cNvPr id="8" name="Slide Number Placeholder 7"/>
          <p:cNvSpPr>
            <a:spLocks noGrp="1"/>
          </p:cNvSpPr>
          <p:nvPr>
            <p:ph type="sldNum" sz="quarter" idx="11"/>
          </p:nvPr>
        </p:nvSpPr>
        <p:spPr/>
        <p:txBody>
          <a:bodyPr/>
          <a:lstStyle/>
          <a:p>
            <a:fld id="{E8E79035-08E5-46B1-8FFC-B3E445CC47FD}" type="slidenum">
              <a:rPr lang="fr-FR" smtClean="0"/>
              <a:t>‹#›</a:t>
            </a:fld>
            <a:endParaRPr lang="fr-FR"/>
          </a:p>
        </p:txBody>
      </p:sp>
      <p:sp>
        <p:nvSpPr>
          <p:cNvPr id="9" name="Footer Placeholder 8"/>
          <p:cNvSpPr>
            <a:spLocks noGrp="1"/>
          </p:cNvSpPr>
          <p:nvPr>
            <p:ph type="ftr" sz="quarter" idx="12"/>
          </p:nvPr>
        </p:nvSpPr>
        <p:spPr/>
        <p:txBody>
          <a:bodyPr/>
          <a:lstStyle/>
          <a:p>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4F51BBF0-8C54-4FDB-8C1A-81117429D402}" type="datetimeFigureOut">
              <a:rPr lang="fr-FR" smtClean="0"/>
              <a:t>18/08/2021</a:t>
            </a:fld>
            <a:endParaRPr lang="fr-FR"/>
          </a:p>
        </p:txBody>
      </p:sp>
      <p:sp>
        <p:nvSpPr>
          <p:cNvPr id="19" name="Slide Number Placeholder 18"/>
          <p:cNvSpPr>
            <a:spLocks noGrp="1"/>
          </p:cNvSpPr>
          <p:nvPr>
            <p:ph type="sldNum" sz="quarter" idx="16"/>
          </p:nvPr>
        </p:nvSpPr>
        <p:spPr/>
        <p:txBody>
          <a:bodyPr/>
          <a:lstStyle/>
          <a:p>
            <a:fld id="{E8E79035-08E5-46B1-8FFC-B3E445CC47FD}" type="slidenum">
              <a:rPr lang="fr-FR" smtClean="0"/>
              <a:t>‹#›</a:t>
            </a:fld>
            <a:endParaRPr lang="fr-FR"/>
          </a:p>
        </p:txBody>
      </p:sp>
      <p:sp>
        <p:nvSpPr>
          <p:cNvPr id="23" name="Footer Placeholder 22"/>
          <p:cNvSpPr>
            <a:spLocks noGrp="1"/>
          </p:cNvSpPr>
          <p:nvPr>
            <p:ph type="ftr" sz="quarter" idx="17"/>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4F51BBF0-8C54-4FDB-8C1A-81117429D402}" type="datetimeFigureOut">
              <a:rPr lang="fr-FR" smtClean="0"/>
              <a:t>18/08/2021</a:t>
            </a:fld>
            <a:endParaRPr lang="fr-FR"/>
          </a:p>
        </p:txBody>
      </p:sp>
      <p:sp>
        <p:nvSpPr>
          <p:cNvPr id="14" name="Slide Number Placeholder 13"/>
          <p:cNvSpPr>
            <a:spLocks noGrp="1"/>
          </p:cNvSpPr>
          <p:nvPr>
            <p:ph type="sldNum" sz="quarter" idx="15"/>
          </p:nvPr>
        </p:nvSpPr>
        <p:spPr>
          <a:xfrm>
            <a:off x="4038600" y="6172200"/>
            <a:ext cx="1066800" cy="304800"/>
          </a:xfrm>
        </p:spPr>
        <p:txBody>
          <a:bodyPr/>
          <a:lstStyle/>
          <a:p>
            <a:fld id="{E8E79035-08E5-46B1-8FFC-B3E445CC47FD}" type="slidenum">
              <a:rPr lang="fr-FR" smtClean="0"/>
              <a:t>‹#›</a:t>
            </a:fld>
            <a:endParaRPr lang="fr-FR"/>
          </a:p>
        </p:txBody>
      </p:sp>
      <p:sp>
        <p:nvSpPr>
          <p:cNvPr id="15" name="Footer Placeholder 14"/>
          <p:cNvSpPr>
            <a:spLocks noGrp="1"/>
          </p:cNvSpPr>
          <p:nvPr>
            <p:ph type="ftr" sz="quarter" idx="16"/>
          </p:nvPr>
        </p:nvSpPr>
        <p:spPr>
          <a:xfrm>
            <a:off x="1447800" y="6486525"/>
            <a:ext cx="6248400" cy="29210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4F51BBF0-8C54-4FDB-8C1A-81117429D402}" type="datetimeFigureOut">
              <a:rPr lang="fr-FR" smtClean="0"/>
              <a:t>18/08/2021</a:t>
            </a:fld>
            <a:endParaRPr lang="fr-FR"/>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fr-FR"/>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E8E79035-08E5-46B1-8FFC-B3E445CC47FD}" type="slidenum">
              <a:rPr lang="fr-FR" smtClean="0"/>
              <a:t>‹#›</a:t>
            </a:fld>
            <a:endParaRPr lang="fr-FR"/>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r.wikipedia.org/wiki/Mademoiselle_de_Maupin_(roma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ite-magister.com/parnass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mazon.fr/gp/product/2070322092/ref=as_li_tl?ie=UTF8&amp;tag=ralentirtrava-21&amp;camp=1642&amp;creative=6746&amp;linkCode=as2&amp;creativeASIN=2070322092&amp;linkId=ca4cb50b4426abcab33ebaea04a77769" TargetMode="External"/><Relationship Id="rId2" Type="http://schemas.openxmlformats.org/officeDocument/2006/relationships/hyperlink" Target="https://gallica.bnf.fr/ark:/12148/bpt6k9659443k.texteImage" TargetMode="External"/><Relationship Id="rId1" Type="http://schemas.openxmlformats.org/officeDocument/2006/relationships/slideLayout" Target="../slideLayouts/slideLayout2.xml"/><Relationship Id="rId4" Type="http://schemas.openxmlformats.org/officeDocument/2006/relationships/hyperlink" Target="https://www.amazon.fr/gp/product/2070328139/ref=as_li_tl?ie=UTF8&amp;tag=ralentirtrava-21&amp;camp=1642&amp;creative=6746&amp;linkCode=as2&amp;creativeASIN=2070328139&amp;linkId=cfb5bb511b536b484bf6dc61f4f51dd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etudes-litteraires.com/manifeste-symbolisme.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mazon.fr/gp/product/2253098302/ref=as_li_tl?ie=UTF8&amp;tag=ralentirtrava-21&amp;camp=1642&amp;creative=6746&amp;linkCode=as2&amp;creativeASIN=2253098302&amp;linkId=5dcad447d0b00b9e55eb85018a418ef9" TargetMode="External"/><Relationship Id="rId2" Type="http://schemas.openxmlformats.org/officeDocument/2006/relationships/hyperlink" Target="https://www.amazon.fr/gp/product/2253007102/ref=as_li_tl?ie=UTF8&amp;tag=ralentirtrava-21&amp;camp=1642&amp;creative=6746&amp;linkCode=as2&amp;creativeASIN=2253007102&amp;linkId=f17f0241d67a77792da7f6855d5cc6de" TargetMode="External"/><Relationship Id="rId1" Type="http://schemas.openxmlformats.org/officeDocument/2006/relationships/slideLayout" Target="../slideLayouts/slideLayout2.xml"/><Relationship Id="rId5" Type="http://schemas.openxmlformats.org/officeDocument/2006/relationships/hyperlink" Target="https://www.amazon.fr/gp/product/2070327167/ref=as_li_tl?ie=UTF8&amp;tag=ralentirtrava-21&amp;camp=1642&amp;creative=6746&amp;linkCode=as2&amp;creativeASIN=2070327167&amp;linkId=5af1a59341b554eed08956a595cc9b46" TargetMode="External"/><Relationship Id="rId4" Type="http://schemas.openxmlformats.org/officeDocument/2006/relationships/hyperlink" Target="https://www.amazon.fr/gp/product/2070409007/ref=as_li_tl?ie=UTF8&amp;tag=ralentirtrava-21&amp;camp=1642&amp;creative=6746&amp;linkCode=as2&amp;creativeASIN=2070409007&amp;linkId=61cfe8a70e7fa7466cd428755d37cb5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r-FR" dirty="0" smtClean="0"/>
              <a:t>Classe de première</a:t>
            </a:r>
            <a:endParaRPr lang="fr-FR" dirty="0"/>
          </a:p>
        </p:txBody>
      </p:sp>
      <p:sp>
        <p:nvSpPr>
          <p:cNvPr id="2" name="Title 1"/>
          <p:cNvSpPr>
            <a:spLocks noGrp="1"/>
          </p:cNvSpPr>
          <p:nvPr>
            <p:ph type="title"/>
          </p:nvPr>
        </p:nvSpPr>
        <p:spPr/>
        <p:txBody>
          <a:bodyPr/>
          <a:lstStyle/>
          <a:p>
            <a:r>
              <a:rPr lang="fr-FR" dirty="0" smtClean="0"/>
              <a:t>Mouvements poétiques du XIX </a:t>
            </a:r>
            <a:r>
              <a:rPr lang="fr-FR" dirty="0" err="1" smtClean="0"/>
              <a:t>ème</a:t>
            </a:r>
            <a:endParaRPr lang="fr-FR" dirty="0"/>
          </a:p>
        </p:txBody>
      </p:sp>
    </p:spTree>
    <p:extLst>
      <p:ext uri="{BB962C8B-B14F-4D97-AF65-F5344CB8AC3E}">
        <p14:creationId xmlns:p14="http://schemas.microsoft.com/office/powerpoint/2010/main" val="3891905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r>
              <a:rPr lang="fr-FR" sz="2800" b="1" dirty="0"/>
              <a:t>Après le siècle des Lumières qui a été marqué par le règne de la raison, le XIX</a:t>
            </a:r>
            <a:r>
              <a:rPr lang="fr-FR" sz="2800" b="1" baseline="30000" dirty="0"/>
              <a:t>e</a:t>
            </a:r>
            <a:r>
              <a:rPr lang="fr-FR" sz="2800" b="1" dirty="0"/>
              <a:t> siècle poétique s'ouvre sur un mouvement qui s'intéresse au « moi ». Le poète romantique tente de dire le « Mal du siècle » et de proposer à celui qui le ressent une analyse et une évasion dans un monde plus propice à l'épanouissement de la sensibilité. Ce monde peut être celui du rêve, de la nature ou d'une époque lointaine et mystérieuse (temps bibliques, Antiquité, Moyen Age</a:t>
            </a:r>
            <a:r>
              <a:rPr lang="fr-FR" sz="2800" b="1" dirty="0" smtClean="0"/>
              <a:t>...).. </a:t>
            </a:r>
            <a:endParaRPr lang="fr-FR" sz="2800" b="1" dirty="0"/>
          </a:p>
          <a:p>
            <a:endParaRPr lang="fr-FR" dirty="0"/>
          </a:p>
        </p:txBody>
      </p:sp>
      <p:sp>
        <p:nvSpPr>
          <p:cNvPr id="3" name="Title 2"/>
          <p:cNvSpPr>
            <a:spLocks noGrp="1"/>
          </p:cNvSpPr>
          <p:nvPr>
            <p:ph type="title"/>
          </p:nvPr>
        </p:nvSpPr>
        <p:spPr/>
        <p:txBody>
          <a:bodyPr/>
          <a:lstStyle/>
          <a:p>
            <a:r>
              <a:rPr lang="fr-FR" dirty="0" smtClean="0"/>
              <a:t>Le Romantisme</a:t>
            </a:r>
            <a:endParaRPr lang="fr-FR" dirty="0"/>
          </a:p>
        </p:txBody>
      </p:sp>
    </p:spTree>
    <p:extLst>
      <p:ext uri="{BB962C8B-B14F-4D97-AF65-F5344CB8AC3E}">
        <p14:creationId xmlns:p14="http://schemas.microsoft.com/office/powerpoint/2010/main" val="4272545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b="1" dirty="0" smtClean="0"/>
              <a:t>Auteurs :</a:t>
            </a:r>
          </a:p>
          <a:p>
            <a:endParaRPr lang="fr-FR" b="1" dirty="0" smtClean="0"/>
          </a:p>
          <a:p>
            <a:r>
              <a:rPr lang="fr-FR" b="1" i="1" dirty="0" smtClean="0"/>
              <a:t>Alphonse </a:t>
            </a:r>
            <a:r>
              <a:rPr lang="fr-FR" b="1" i="1" dirty="0"/>
              <a:t>de Lamartine (1790-1869</a:t>
            </a:r>
            <a:r>
              <a:rPr lang="fr-FR" b="1" i="1" dirty="0" smtClean="0"/>
              <a:t>)</a:t>
            </a:r>
          </a:p>
          <a:p>
            <a:r>
              <a:rPr lang="fr-FR" b="1" i="1" dirty="0" smtClean="0"/>
              <a:t> </a:t>
            </a:r>
            <a:r>
              <a:rPr lang="fr-FR" b="1" i="1" dirty="0"/>
              <a:t>Alfred de Vigny (</a:t>
            </a:r>
            <a:r>
              <a:rPr lang="fr-FR" b="1" i="1" dirty="0" smtClean="0"/>
              <a:t>1797-1863)</a:t>
            </a:r>
          </a:p>
          <a:p>
            <a:r>
              <a:rPr lang="fr-FR" b="1" i="1" dirty="0" smtClean="0"/>
              <a:t>Alfred </a:t>
            </a:r>
            <a:r>
              <a:rPr lang="fr-FR" b="1" i="1" dirty="0"/>
              <a:t>de Musset (1810-1857</a:t>
            </a:r>
            <a:r>
              <a:rPr lang="fr-FR" b="1" i="1" dirty="0" smtClean="0"/>
              <a:t>)</a:t>
            </a:r>
            <a:br>
              <a:rPr lang="fr-FR" b="1" i="1" dirty="0" smtClean="0"/>
            </a:br>
            <a:endParaRPr lang="fr-FR" b="1" i="1" dirty="0" smtClean="0"/>
          </a:p>
          <a:p>
            <a:r>
              <a:rPr lang="fr-FR" b="1" dirty="0" smtClean="0"/>
              <a:t> </a:t>
            </a:r>
            <a:r>
              <a:rPr lang="fr-FR" b="1" dirty="0"/>
              <a:t>Leurs poèmes élégiaques et lyriques chantent le sentiment et surtout la souffrance</a:t>
            </a:r>
            <a:endParaRPr lang="fr-FR" dirty="0"/>
          </a:p>
        </p:txBody>
      </p:sp>
    </p:spTree>
    <p:extLst>
      <p:ext uri="{BB962C8B-B14F-4D97-AF65-F5344CB8AC3E}">
        <p14:creationId xmlns:p14="http://schemas.microsoft.com/office/powerpoint/2010/main" val="2456665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Autofit/>
          </a:bodyPr>
          <a:lstStyle/>
          <a:p>
            <a:r>
              <a:rPr lang="fr-FR" sz="2800" b="1" dirty="0"/>
              <a:t>Partisans de l’Art pour l’Art, les poètes du Parnasse reprochent aux romantiques d'avoir fait prévaloir le fond (épanchement sentimental excessif mais aussi engagement politique) sur la forme et donc la beauté et la perfection de la langue. Pour ces poètes, « Il n'y a de vraiment beau que ce qui ne peut servir à rien ; tout ce qui est utile est laid » (préface de </a:t>
            </a:r>
            <a:r>
              <a:rPr lang="fr-FR" sz="2800" b="1" i="1" dirty="0">
                <a:hlinkClick r:id="rId2"/>
              </a:rPr>
              <a:t>Mademoiselle de </a:t>
            </a:r>
            <a:r>
              <a:rPr lang="fr-FR" sz="2800" b="1" i="1" dirty="0" err="1">
                <a:hlinkClick r:id="rId2"/>
              </a:rPr>
              <a:t>Maupin</a:t>
            </a:r>
            <a:r>
              <a:rPr lang="fr-FR" sz="2800" b="1" dirty="0"/>
              <a:t> de Théophile Gautier). Ils privilégient donc la virtuosité technique dans la composition du </a:t>
            </a:r>
            <a:r>
              <a:rPr lang="fr-FR" sz="2800" b="1" dirty="0" smtClean="0"/>
              <a:t>poème</a:t>
            </a:r>
            <a:r>
              <a:rPr lang="fr-FR" sz="2800" b="1" dirty="0"/>
              <a:t> </a:t>
            </a:r>
            <a:r>
              <a:rPr lang="fr-FR" sz="2800" b="1" dirty="0" smtClean="0"/>
              <a:t>(poésie plus formelle )</a:t>
            </a:r>
            <a:endParaRPr lang="fr-FR" sz="2800" b="1" dirty="0"/>
          </a:p>
        </p:txBody>
      </p:sp>
      <p:sp>
        <p:nvSpPr>
          <p:cNvPr id="3" name="Title 2"/>
          <p:cNvSpPr>
            <a:spLocks noGrp="1"/>
          </p:cNvSpPr>
          <p:nvPr>
            <p:ph type="title"/>
          </p:nvPr>
        </p:nvSpPr>
        <p:spPr/>
        <p:txBody>
          <a:bodyPr/>
          <a:lstStyle/>
          <a:p>
            <a:r>
              <a:rPr lang="fr-FR" dirty="0" smtClean="0"/>
              <a:t>Le parnasse</a:t>
            </a:r>
            <a:endParaRPr lang="fr-FR" dirty="0"/>
          </a:p>
        </p:txBody>
      </p:sp>
    </p:spTree>
    <p:extLst>
      <p:ext uri="{BB962C8B-B14F-4D97-AF65-F5344CB8AC3E}">
        <p14:creationId xmlns:p14="http://schemas.microsoft.com/office/powerpoint/2010/main" val="117189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fr-FR" sz="2800" b="1" dirty="0"/>
              <a:t>Fuyant les facilités du lyrisme, le travail poétique et le souci de l’impersonnalité sont privilégiés. Les métaphores empruntées au domaine de la sculpture sont fréquentes. Tel un sculpteur, le poète </a:t>
            </a:r>
            <a:r>
              <a:rPr lang="fr-FR" sz="2800" b="1" dirty="0">
                <a:hlinkClick r:id="rId2"/>
              </a:rPr>
              <a:t>travaille les mots</a:t>
            </a:r>
            <a:r>
              <a:rPr lang="fr-FR" sz="2800" b="1" dirty="0"/>
              <a:t>.</a:t>
            </a:r>
          </a:p>
        </p:txBody>
      </p:sp>
    </p:spTree>
    <p:extLst>
      <p:ext uri="{BB962C8B-B14F-4D97-AF65-F5344CB8AC3E}">
        <p14:creationId xmlns:p14="http://schemas.microsoft.com/office/powerpoint/2010/main" val="140012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r>
              <a:rPr lang="fr-FR" sz="2400" b="1" dirty="0" smtClean="0"/>
              <a:t>Auteurs :</a:t>
            </a:r>
          </a:p>
          <a:p>
            <a:r>
              <a:rPr lang="fr-FR" sz="2400" b="1" dirty="0" smtClean="0"/>
              <a:t>Théophile </a:t>
            </a:r>
            <a:r>
              <a:rPr lang="fr-FR" sz="2400" b="1" dirty="0"/>
              <a:t>Gautier (1811-1872)</a:t>
            </a:r>
          </a:p>
          <a:p>
            <a:r>
              <a:rPr lang="fr-FR" sz="2400" b="1" dirty="0"/>
              <a:t>Théodore de Banville (1823-1891)</a:t>
            </a:r>
          </a:p>
          <a:p>
            <a:r>
              <a:rPr lang="fr-FR" sz="2400" b="1" dirty="0"/>
              <a:t>Charles Leconte de </a:t>
            </a:r>
            <a:r>
              <a:rPr lang="fr-FR" sz="2400" b="1" dirty="0" err="1"/>
              <a:t>Lisle</a:t>
            </a:r>
            <a:r>
              <a:rPr lang="fr-FR" sz="2400" b="1" dirty="0"/>
              <a:t> (1818-1894)</a:t>
            </a:r>
          </a:p>
          <a:p>
            <a:r>
              <a:rPr lang="fr-FR" sz="2400" b="1" dirty="0"/>
              <a:t>José-Maria de </a:t>
            </a:r>
            <a:r>
              <a:rPr lang="fr-FR" sz="2400" b="1" dirty="0" err="1"/>
              <a:t>Hérédia</a:t>
            </a:r>
            <a:r>
              <a:rPr lang="fr-FR" sz="2400" b="1" dirty="0"/>
              <a:t> (1842-1905</a:t>
            </a:r>
            <a:r>
              <a:rPr lang="fr-FR" sz="2400" b="1" dirty="0" smtClean="0"/>
              <a:t>)</a:t>
            </a:r>
          </a:p>
          <a:p>
            <a:endParaRPr lang="fr-FR" sz="2400" b="1" dirty="0"/>
          </a:p>
          <a:p>
            <a:r>
              <a:rPr lang="fr-FR" sz="2400" b="1" dirty="0" smtClean="0"/>
              <a:t>Œuvres:</a:t>
            </a:r>
            <a:endParaRPr lang="fr-FR" sz="2400" b="1" dirty="0"/>
          </a:p>
          <a:p>
            <a:r>
              <a:rPr lang="fr-FR" sz="2400" b="1" i="1" dirty="0">
                <a:hlinkClick r:id="rId2" tooltip="Les Cariatides"/>
              </a:rPr>
              <a:t>Les Cariatides</a:t>
            </a:r>
            <a:r>
              <a:rPr lang="fr-FR" sz="2400" b="1" dirty="0"/>
              <a:t> de Banville (1843)</a:t>
            </a:r>
          </a:p>
          <a:p>
            <a:r>
              <a:rPr lang="fr-FR" sz="2400" b="1" i="1" dirty="0">
                <a:hlinkClick r:id="rId3" tooltip="Émaux et Camées"/>
              </a:rPr>
              <a:t>Émaux et Camées</a:t>
            </a:r>
            <a:r>
              <a:rPr lang="fr-FR" sz="2400" b="1" dirty="0"/>
              <a:t> de Gautier (1852)</a:t>
            </a:r>
          </a:p>
          <a:p>
            <a:r>
              <a:rPr lang="fr-FR" sz="2400" b="1" i="1" dirty="0">
                <a:hlinkClick r:id="rId4" tooltip="Poèmes antiques"/>
              </a:rPr>
              <a:t>Poèmes antiques</a:t>
            </a:r>
            <a:r>
              <a:rPr lang="fr-FR" sz="2400" b="1" dirty="0"/>
              <a:t> de Leconte de </a:t>
            </a:r>
            <a:r>
              <a:rPr lang="fr-FR" sz="2400" b="1" dirty="0" err="1"/>
              <a:t>Lisle</a:t>
            </a:r>
            <a:r>
              <a:rPr lang="fr-FR" sz="2400" b="1" dirty="0"/>
              <a:t> (1852</a:t>
            </a:r>
          </a:p>
          <a:p>
            <a:endParaRPr lang="fr-FR" dirty="0"/>
          </a:p>
        </p:txBody>
      </p:sp>
    </p:spTree>
    <p:extLst>
      <p:ext uri="{BB962C8B-B14F-4D97-AF65-F5344CB8AC3E}">
        <p14:creationId xmlns:p14="http://schemas.microsoft.com/office/powerpoint/2010/main" val="2042129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r>
              <a:rPr lang="fr-FR" sz="2800" b="1" dirty="0"/>
              <a:t>e symbolisme vise à fonder l’art sur une vision symbolique et spirituelle du monde. Le poète est alors capable de déchiffrer les mystères du monde qu’il dévoile par le recours de symboles et d’images.</a:t>
            </a:r>
          </a:p>
          <a:p>
            <a:r>
              <a:rPr lang="fr-FR" sz="2800" b="1" dirty="0"/>
              <a:t>Le mot « symbolisme » est proposé par Moréas dans son </a:t>
            </a:r>
            <a:r>
              <a:rPr lang="fr-FR" sz="2800" b="1" i="1" dirty="0">
                <a:hlinkClick r:id="rId2"/>
              </a:rPr>
              <a:t>Manifeste du symbolisme</a:t>
            </a:r>
            <a:r>
              <a:rPr lang="fr-FR" sz="2800" b="1" dirty="0"/>
              <a:t> (1886) pour « mettre ensemble » l’idée abstraite et l’image poétique chargée de l’exprimer</a:t>
            </a:r>
            <a:r>
              <a:rPr lang="fr-FR" sz="2800" b="1" dirty="0" smtClean="0"/>
              <a:t>.</a:t>
            </a:r>
          </a:p>
          <a:p>
            <a:r>
              <a:rPr lang="fr-FR" sz="2800" b="1" dirty="0" smtClean="0"/>
              <a:t>(En réaction aux Parnassiens mais aussi au naturalisme)</a:t>
            </a:r>
            <a:endParaRPr lang="fr-FR" sz="2800" b="1" dirty="0"/>
          </a:p>
          <a:p>
            <a:endParaRPr lang="fr-FR" dirty="0"/>
          </a:p>
        </p:txBody>
      </p:sp>
      <p:sp>
        <p:nvSpPr>
          <p:cNvPr id="3" name="Title 2"/>
          <p:cNvSpPr>
            <a:spLocks noGrp="1"/>
          </p:cNvSpPr>
          <p:nvPr>
            <p:ph type="title"/>
          </p:nvPr>
        </p:nvSpPr>
        <p:spPr/>
        <p:txBody>
          <a:bodyPr/>
          <a:lstStyle/>
          <a:p>
            <a:r>
              <a:rPr lang="fr-FR" dirty="0" smtClean="0"/>
              <a:t>Le Symbolisme</a:t>
            </a:r>
            <a:endParaRPr lang="fr-FR" dirty="0"/>
          </a:p>
        </p:txBody>
      </p:sp>
    </p:spTree>
    <p:extLst>
      <p:ext uri="{BB962C8B-B14F-4D97-AF65-F5344CB8AC3E}">
        <p14:creationId xmlns:p14="http://schemas.microsoft.com/office/powerpoint/2010/main" val="140813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fr-FR" sz="3600" b="1" dirty="0"/>
              <a:t>Le poème est conçu comme un mystère dont le lecteur doit chercher la clé</a:t>
            </a:r>
          </a:p>
        </p:txBody>
      </p:sp>
    </p:spTree>
    <p:extLst>
      <p:ext uri="{BB962C8B-B14F-4D97-AF65-F5344CB8AC3E}">
        <p14:creationId xmlns:p14="http://schemas.microsoft.com/office/powerpoint/2010/main" val="766032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r>
              <a:rPr lang="fr-FR" sz="2400" b="1" dirty="0" smtClean="0"/>
              <a:t>Auteurs :</a:t>
            </a:r>
            <a:endParaRPr lang="fr-FR" sz="2400" b="1" dirty="0"/>
          </a:p>
          <a:p>
            <a:r>
              <a:rPr lang="fr-FR" sz="2400" b="1" dirty="0"/>
              <a:t>Charles Baudelaire (1821-1867)</a:t>
            </a:r>
          </a:p>
          <a:p>
            <a:r>
              <a:rPr lang="fr-FR" sz="2400" b="1" dirty="0"/>
              <a:t>Paul Verlaine (1844-1896)</a:t>
            </a:r>
          </a:p>
          <a:p>
            <a:r>
              <a:rPr lang="fr-FR" sz="2400" b="1" dirty="0"/>
              <a:t>Arthur Rimbaud (1854-1891)</a:t>
            </a:r>
          </a:p>
          <a:p>
            <a:r>
              <a:rPr lang="fr-FR" sz="2400" b="1" dirty="0"/>
              <a:t>Stéphane Mallarmé (1842-1898)</a:t>
            </a:r>
          </a:p>
          <a:p>
            <a:r>
              <a:rPr lang="fr-FR" sz="2400" b="1" dirty="0" smtClean="0"/>
              <a:t>Œuvres :</a:t>
            </a:r>
            <a:endParaRPr lang="fr-FR" sz="2400" b="1" dirty="0"/>
          </a:p>
          <a:p>
            <a:r>
              <a:rPr lang="fr-FR" sz="2400" b="1" i="1" dirty="0">
                <a:hlinkClick r:id="rId2" tooltip="Les Fleurs du mal"/>
              </a:rPr>
              <a:t>Les Fleurs du mal</a:t>
            </a:r>
            <a:r>
              <a:rPr lang="fr-FR" sz="2400" b="1" dirty="0"/>
              <a:t> de Baudelaire (1857)</a:t>
            </a:r>
          </a:p>
          <a:p>
            <a:r>
              <a:rPr lang="fr-FR" sz="2400" b="1" i="1" dirty="0">
                <a:hlinkClick r:id="rId3" tooltip="Poèmes saturniens"/>
              </a:rPr>
              <a:t>Poèmes saturniens</a:t>
            </a:r>
            <a:r>
              <a:rPr lang="fr-FR" sz="2400" b="1" dirty="0"/>
              <a:t> de Verlaine (1866)</a:t>
            </a:r>
          </a:p>
          <a:p>
            <a:r>
              <a:rPr lang="fr-FR" sz="2400" b="1" i="1" dirty="0">
                <a:hlinkClick r:id="rId4" tooltip="Une saison en enfer"/>
              </a:rPr>
              <a:t>Une saison en enfer</a:t>
            </a:r>
            <a:r>
              <a:rPr lang="fr-FR" sz="2400" b="1" dirty="0"/>
              <a:t> de Rimbaud (1873)</a:t>
            </a:r>
          </a:p>
          <a:p>
            <a:r>
              <a:rPr lang="fr-FR" sz="2400" b="1" i="1" dirty="0">
                <a:hlinkClick r:id="rId5" tooltip="Poésies"/>
              </a:rPr>
              <a:t>Poésies</a:t>
            </a:r>
            <a:r>
              <a:rPr lang="fr-FR" sz="2400" b="1" dirty="0"/>
              <a:t> de Mallarmé (1887)</a:t>
            </a:r>
          </a:p>
          <a:p>
            <a:endParaRPr lang="fr-FR" dirty="0"/>
          </a:p>
        </p:txBody>
      </p:sp>
    </p:spTree>
    <p:extLst>
      <p:ext uri="{BB962C8B-B14F-4D97-AF65-F5344CB8AC3E}">
        <p14:creationId xmlns:p14="http://schemas.microsoft.com/office/powerpoint/2010/main" val="4562353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9</TotalTime>
  <Words>263</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BlackTie</vt:lpstr>
      <vt:lpstr>Mouvements poétiques du XIX ème</vt:lpstr>
      <vt:lpstr>Le Romantisme</vt:lpstr>
      <vt:lpstr>PowerPoint Presentation</vt:lpstr>
      <vt:lpstr>Le parnasse</vt:lpstr>
      <vt:lpstr>PowerPoint Presentation</vt:lpstr>
      <vt:lpstr>PowerPoint Presentation</vt:lpstr>
      <vt:lpstr>Le Symbolisme</vt:lpstr>
      <vt:lpstr>PowerPoint Presentation</vt:lpstr>
      <vt:lpstr>PowerPoint Presentation</vt:lpstr>
    </vt:vector>
  </TitlesOfParts>
  <Company>ECOLE HOTELIERE LAUSANNE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Mouvements poétiques du XIX ème</dc:title>
  <dc:creator>pipoune</dc:creator>
  <cp:lastModifiedBy>pipoune</cp:lastModifiedBy>
  <cp:revision>1</cp:revision>
  <dcterms:created xsi:type="dcterms:W3CDTF">2021-08-18T12:27:16Z</dcterms:created>
  <dcterms:modified xsi:type="dcterms:W3CDTF">2021-08-18T12:37:16Z</dcterms:modified>
</cp:coreProperties>
</file>