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4"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FFB6ABA-3AD2-4699-953A-93745B18BB36}" type="datetimeFigureOut">
              <a:rPr lang="fr-FR" smtClean="0"/>
              <a:t>18/08/2021</a:t>
            </a:fld>
            <a:endParaRPr lang="fr-FR"/>
          </a:p>
        </p:txBody>
      </p:sp>
      <p:sp>
        <p:nvSpPr>
          <p:cNvPr id="5" name="Footer Placeholder 4"/>
          <p:cNvSpPr>
            <a:spLocks noGrp="1"/>
          </p:cNvSpPr>
          <p:nvPr>
            <p:ph type="ftr" sz="quarter" idx="11"/>
          </p:nvPr>
        </p:nvSpPr>
        <p:spPr bwMode="white"/>
        <p:txBody>
          <a:bodyPr/>
          <a:lstStyle/>
          <a:p>
            <a:endParaRPr lang="fr-FR"/>
          </a:p>
        </p:txBody>
      </p:sp>
      <p:sp>
        <p:nvSpPr>
          <p:cNvPr id="6" name="Slide Number Placeholder 5"/>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B6ABA-3AD2-4699-953A-93745B18BB36}" type="datetimeFigureOut">
              <a:rPr lang="fr-FR" smtClean="0"/>
              <a:t>18/08/2021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B6ABA-3AD2-4699-953A-93745B18BB36}" type="datetimeFigureOut">
              <a:rPr lang="fr-FR" smtClean="0"/>
              <a:t>18/08/2021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B6ABA-3AD2-4699-953A-93745B18BB36}" type="datetimeFigureOut">
              <a:rPr lang="fr-FR" smtClean="0"/>
              <a:t>18/08/2021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C590BE-A311-4746-9C6E-718C2AE9D15A}" type="slidenum">
              <a:rPr lang="fr-FR" smtClean="0"/>
              <a:t>‹#›</a:t>
            </a:fld>
            <a:endParaRPr lang="fr-F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FB6ABA-3AD2-4699-953A-93745B18BB36}" type="datetimeFigureOut">
              <a:rPr lang="fr-FR" smtClean="0"/>
              <a:t>18/08/2021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0C590BE-A311-4746-9C6E-718C2AE9D15A}"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FFB6ABA-3AD2-4699-953A-93745B18BB36}" type="datetimeFigureOut">
              <a:rPr lang="fr-FR" smtClean="0"/>
              <a:t>18/08/2021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C590BE-A311-4746-9C6E-718C2AE9D15A}" type="slidenum">
              <a:rPr lang="fr-FR" smtClean="0"/>
              <a:t>‹#›</a:t>
            </a:fld>
            <a:endParaRPr lang="fr-F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FB6ABA-3AD2-4699-953A-93745B18BB36}" type="datetimeFigureOut">
              <a:rPr lang="fr-FR" smtClean="0"/>
              <a:t>18/08/2021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FB6ABA-3AD2-4699-953A-93745B18BB36}" type="datetimeFigureOut">
              <a:rPr lang="fr-FR" smtClean="0"/>
              <a:t>18/08/2021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0C590BE-A311-4746-9C6E-718C2AE9D15A}" type="slidenum">
              <a:rPr lang="fr-FR" smtClean="0"/>
              <a:t>‹#›</a:t>
            </a:fld>
            <a:endParaRPr lang="fr-F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FB6ABA-3AD2-4699-953A-93745B18BB36}" type="datetimeFigureOut">
              <a:rPr lang="fr-FR" smtClean="0"/>
              <a:t>18/08/2021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B6ABA-3AD2-4699-953A-93745B18BB36}" type="datetimeFigureOut">
              <a:rPr lang="fr-FR" smtClean="0"/>
              <a:t>18/08/2021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C590BE-A311-4746-9C6E-718C2AE9D15A}" type="slidenum">
              <a:rPr lang="fr-FR" smtClean="0"/>
              <a:t>‹#›</a:t>
            </a:fld>
            <a:endParaRPr lang="fr-F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B6ABA-3AD2-4699-953A-93745B18BB36}" type="datetimeFigureOut">
              <a:rPr lang="fr-FR" smtClean="0"/>
              <a:t>18/08/2021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0C590BE-A311-4746-9C6E-718C2AE9D15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FFB6ABA-3AD2-4699-953A-93745B18BB36}" type="datetimeFigureOut">
              <a:rPr lang="fr-FR" smtClean="0"/>
              <a:t>18/08/2021</a:t>
            </a:fld>
            <a:endParaRPr lang="fr-F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r-F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0C590BE-A311-4746-9C6E-718C2AE9D15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oupie.org/Dictionnaire/Symbolisme.htm" TargetMode="External"/><Relationship Id="rId2" Type="http://schemas.openxmlformats.org/officeDocument/2006/relationships/hyperlink" Target="https://www.toupie.org/Dictionnaire/Romantism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124744"/>
            <a:ext cx="6400800" cy="1295400"/>
          </a:xfrm>
        </p:spPr>
        <p:txBody>
          <a:bodyPr/>
          <a:lstStyle/>
          <a:p>
            <a:r>
              <a:rPr lang="fr-FR" dirty="0" smtClean="0"/>
              <a:t>Charles </a:t>
            </a:r>
            <a:r>
              <a:rPr lang="fr-FR" dirty="0" err="1" smtClean="0"/>
              <a:t>baudelaire</a:t>
            </a:r>
            <a:endParaRPr lang="fr-FR" dirty="0"/>
          </a:p>
        </p:txBody>
      </p:sp>
      <p:sp>
        <p:nvSpPr>
          <p:cNvPr id="3" name="Subtitle 2"/>
          <p:cNvSpPr>
            <a:spLocks noGrp="1"/>
          </p:cNvSpPr>
          <p:nvPr>
            <p:ph type="subTitle" idx="1"/>
          </p:nvPr>
        </p:nvSpPr>
        <p:spPr/>
        <p:txBody>
          <a:bodyPr/>
          <a:lstStyle/>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708920"/>
            <a:ext cx="1847850" cy="2466975"/>
          </a:xfrm>
          <a:prstGeom prst="rect">
            <a:avLst/>
          </a:prstGeom>
        </p:spPr>
      </p:pic>
    </p:spTree>
    <p:extLst>
      <p:ext uri="{BB962C8B-B14F-4D97-AF65-F5344CB8AC3E}">
        <p14:creationId xmlns:p14="http://schemas.microsoft.com/office/powerpoint/2010/main" val="137361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204864"/>
            <a:ext cx="6400800" cy="685800"/>
          </a:xfrm>
        </p:spPr>
        <p:txBody>
          <a:bodyPr>
            <a:normAutofit fontScale="90000"/>
          </a:bodyPr>
          <a:lstStyle/>
          <a:p>
            <a:r>
              <a:rPr lang="fr-FR" dirty="0" smtClean="0"/>
              <a:t/>
            </a:r>
            <a:br>
              <a:rPr lang="fr-FR" dirty="0" smtClean="0"/>
            </a:br>
            <a:r>
              <a:rPr lang="fr-FR" dirty="0" smtClean="0"/>
              <a:t>La modernité de </a:t>
            </a:r>
            <a:r>
              <a:rPr lang="fr-FR" dirty="0" err="1" smtClean="0"/>
              <a:t>baudelair</a:t>
            </a:r>
            <a:r>
              <a:rPr lang="fr-FR" dirty="0" err="1"/>
              <a:t>e</a:t>
            </a:r>
            <a:endParaRPr lang="fr-FR" dirty="0"/>
          </a:p>
        </p:txBody>
      </p:sp>
      <p:sp>
        <p:nvSpPr>
          <p:cNvPr id="3" name="Content Placeholder 2"/>
          <p:cNvSpPr>
            <a:spLocks noGrp="1"/>
          </p:cNvSpPr>
          <p:nvPr>
            <p:ph idx="1"/>
          </p:nvPr>
        </p:nvSpPr>
        <p:spPr/>
        <p:txBody>
          <a:bodyPr/>
          <a:lstStyle/>
          <a:p>
            <a:endParaRPr lang="fr-FR" dirty="0"/>
          </a:p>
        </p:txBody>
      </p:sp>
    </p:spTree>
    <p:extLst>
      <p:ext uri="{BB962C8B-B14F-4D97-AF65-F5344CB8AC3E}">
        <p14:creationId xmlns:p14="http://schemas.microsoft.com/office/powerpoint/2010/main" val="399819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Des poèmes courts</a:t>
            </a:r>
            <a:endParaRPr lang="fr-FR" dirty="0"/>
          </a:p>
        </p:txBody>
      </p:sp>
      <p:sp>
        <p:nvSpPr>
          <p:cNvPr id="3" name="Content Placeholder 2"/>
          <p:cNvSpPr>
            <a:spLocks noGrp="1"/>
          </p:cNvSpPr>
          <p:nvPr>
            <p:ph idx="1"/>
          </p:nvPr>
        </p:nvSpPr>
        <p:spPr/>
        <p:txBody>
          <a:bodyPr>
            <a:normAutofit fontScale="77500" lnSpcReduction="20000"/>
          </a:bodyPr>
          <a:lstStyle/>
          <a:p>
            <a:r>
              <a:rPr lang="fr-FR" b="1" dirty="0"/>
              <a:t>À quelques exceptions, les poèmes sont courts. Baudelaire reprend le mot d'Edgar Poe : « Je tiens qu'un long poème, cela n'existe pas ». La poésie doit donc aller à l'essentiel. Les sonnets sont de forme irrégulière. Il rédige même un sonnet inversé (« Bien loin d'ici ») ou mélange les strophes (« L'Avertisseur »). Baudelaire modifie l'ordre des rimes. Elles sont croisées (</a:t>
            </a:r>
            <a:r>
              <a:rPr lang="fr-FR" b="1" dirty="0" err="1"/>
              <a:t>abab</a:t>
            </a:r>
            <a:r>
              <a:rPr lang="fr-FR" b="1" dirty="0"/>
              <a:t>) et non plus embrassées (</a:t>
            </a:r>
            <a:r>
              <a:rPr lang="fr-FR" b="1" dirty="0" err="1"/>
              <a:t>abba</a:t>
            </a:r>
            <a:r>
              <a:rPr lang="fr-FR" b="1" dirty="0"/>
              <a:t>) comme dans « Recueillement » ou  « La Mort des Amants ». En principe, les deux quatrains sont construits sur deux rimes uniquement. Mais Baudelaire les construit sur des rimes différentes. En somme, dans une forme contrainte, Baudelaire use de toutes les libertés</a:t>
            </a:r>
          </a:p>
        </p:txBody>
      </p:sp>
    </p:spTree>
    <p:extLst>
      <p:ext uri="{BB962C8B-B14F-4D97-AF65-F5344CB8AC3E}">
        <p14:creationId xmlns:p14="http://schemas.microsoft.com/office/powerpoint/2010/main" val="169337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 sonnet et le pantoum</a:t>
            </a:r>
            <a:endParaRPr lang="fr-FR" dirty="0"/>
          </a:p>
        </p:txBody>
      </p:sp>
      <p:sp>
        <p:nvSpPr>
          <p:cNvPr id="3" name="Content Placeholder 2"/>
          <p:cNvSpPr>
            <a:spLocks noGrp="1"/>
          </p:cNvSpPr>
          <p:nvPr>
            <p:ph idx="1"/>
          </p:nvPr>
        </p:nvSpPr>
        <p:spPr/>
        <p:txBody>
          <a:bodyPr/>
          <a:lstStyle/>
          <a:p>
            <a:r>
              <a:rPr lang="fr-FR" b="1" dirty="0"/>
              <a:t>Baudelaire privilégie, entre autres, le sonnet. Mais il utilise une autre forme fixe : le pantoum, une forme poétique </a:t>
            </a:r>
            <a:r>
              <a:rPr lang="fr-FR" b="1" dirty="0" smtClean="0"/>
              <a:t>malaise.</a:t>
            </a:r>
          </a:p>
          <a:p>
            <a:r>
              <a:rPr lang="fr-FR" b="1" dirty="0" smtClean="0"/>
              <a:t>Le </a:t>
            </a:r>
            <a:r>
              <a:rPr lang="fr-FR" b="1" dirty="0"/>
              <a:t>seul Pantoum des </a:t>
            </a:r>
            <a:r>
              <a:rPr lang="fr-FR" b="1" i="1" dirty="0"/>
              <a:t>Fleurs du mal</a:t>
            </a:r>
            <a:r>
              <a:rPr lang="fr-FR" b="1" dirty="0"/>
              <a:t> est « Harmonie du soir </a:t>
            </a:r>
            <a:r>
              <a:rPr lang="fr-FR" b="1" dirty="0" smtClean="0"/>
              <a:t>».</a:t>
            </a:r>
          </a:p>
          <a:p>
            <a:r>
              <a:rPr lang="fr-FR" b="1" dirty="0" smtClean="0"/>
              <a:t>Les </a:t>
            </a:r>
            <a:r>
              <a:rPr lang="fr-FR" b="1" dirty="0"/>
              <a:t>règles du Pantoum : les rimes sont en principe croisées (</a:t>
            </a:r>
            <a:r>
              <a:rPr lang="fr-FR" b="1" dirty="0" err="1"/>
              <a:t>abab</a:t>
            </a:r>
            <a:r>
              <a:rPr lang="fr-FR" b="1" dirty="0"/>
              <a:t>) et les deuxième et quatrième vers de chaque strophe deviennent les premier et troisième de la strophe suivante. Le poème est alors construit sur deux rimes</a:t>
            </a:r>
          </a:p>
        </p:txBody>
      </p:sp>
    </p:spTree>
    <p:extLst>
      <p:ext uri="{BB962C8B-B14F-4D97-AF65-F5344CB8AC3E}">
        <p14:creationId xmlns:p14="http://schemas.microsoft.com/office/powerpoint/2010/main" val="98948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mètre</a:t>
            </a:r>
            <a:endParaRPr lang="fr-FR" dirty="0"/>
          </a:p>
        </p:txBody>
      </p:sp>
      <p:sp>
        <p:nvSpPr>
          <p:cNvPr id="3" name="Content Placeholder 2"/>
          <p:cNvSpPr>
            <a:spLocks noGrp="1"/>
          </p:cNvSpPr>
          <p:nvPr>
            <p:ph idx="1"/>
          </p:nvPr>
        </p:nvSpPr>
        <p:spPr/>
        <p:txBody>
          <a:bodyPr/>
          <a:lstStyle/>
          <a:p>
            <a:r>
              <a:rPr lang="fr-FR" b="1" dirty="0"/>
              <a:t>Baudelaire a souvent recours à l'alexandrin. Mais il utilise aussi le décasyllabe (« La Mort des Amants ») L'octosyllabe dans de nombreux poèmes comme dans « Abel et Caïn »  ou « L'</a:t>
            </a:r>
            <a:r>
              <a:rPr lang="fr-FR" b="1" dirty="0" err="1"/>
              <a:t>Héautontimorouménos</a:t>
            </a:r>
            <a:r>
              <a:rPr lang="fr-FR" b="1" dirty="0"/>
              <a:t> ». </a:t>
            </a:r>
            <a:endParaRPr lang="fr-FR" b="1" dirty="0" smtClean="0"/>
          </a:p>
          <a:p>
            <a:r>
              <a:rPr lang="fr-FR" b="1" dirty="0" smtClean="0"/>
              <a:t>Il </a:t>
            </a:r>
            <a:r>
              <a:rPr lang="fr-FR" b="1" dirty="0"/>
              <a:t>a recours encore aux vers impairs (heptasyllabe dans « À une mendiante rousse »  ; pentasyllabe et heptasyllabe </a:t>
            </a:r>
          </a:p>
        </p:txBody>
      </p:sp>
    </p:spTree>
    <p:extLst>
      <p:ext uri="{BB962C8B-B14F-4D97-AF65-F5344CB8AC3E}">
        <p14:creationId xmlns:p14="http://schemas.microsoft.com/office/powerpoint/2010/main" val="95389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De la poésie à la prose</a:t>
            </a:r>
            <a:endParaRPr lang="fr-FR" dirty="0"/>
          </a:p>
        </p:txBody>
      </p:sp>
      <p:sp>
        <p:nvSpPr>
          <p:cNvPr id="3" name="Content Placeholder 2"/>
          <p:cNvSpPr>
            <a:spLocks noGrp="1"/>
          </p:cNvSpPr>
          <p:nvPr>
            <p:ph idx="1"/>
          </p:nvPr>
        </p:nvSpPr>
        <p:spPr/>
        <p:txBody>
          <a:bodyPr>
            <a:normAutofit fontScale="92500" lnSpcReduction="20000"/>
          </a:bodyPr>
          <a:lstStyle/>
          <a:p>
            <a:r>
              <a:rPr lang="fr-FR" b="1" dirty="0"/>
              <a:t>Baudelaire utilise un vocabulaire auparavant banni de la poésie (« à travers des ténèbres qui puent » dans le poème « Au lecteur »).</a:t>
            </a:r>
          </a:p>
          <a:p>
            <a:r>
              <a:rPr lang="fr-FR" b="1" dirty="0"/>
              <a:t>Il rompt la monotonie du vers et multiplie les enjambements (« Les Sept Vieillards ») ou les rejets, rapprochant la poésie du langage en prose.</a:t>
            </a:r>
          </a:p>
          <a:p>
            <a:r>
              <a:rPr lang="fr-FR" b="1" dirty="0"/>
              <a:t>Il écrit d'ailleurs des poèmes en prose.</a:t>
            </a:r>
          </a:p>
          <a:p>
            <a:r>
              <a:rPr lang="fr-FR" b="1" dirty="0"/>
              <a:t>Il brise la cadence classique de l'alexandrin (5/7, 8/4, 9/3...).</a:t>
            </a:r>
          </a:p>
          <a:p>
            <a:r>
              <a:rPr lang="fr-FR" b="1" dirty="0"/>
              <a:t>En somme, Baudelaire est un digne héritier de Victor Hugo.</a:t>
            </a:r>
          </a:p>
          <a:p>
            <a:endParaRPr lang="fr-FR" b="1" dirty="0"/>
          </a:p>
        </p:txBody>
      </p:sp>
    </p:spTree>
    <p:extLst>
      <p:ext uri="{BB962C8B-B14F-4D97-AF65-F5344CB8AC3E}">
        <p14:creationId xmlns:p14="http://schemas.microsoft.com/office/powerpoint/2010/main" val="1383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 beau et le laid</a:t>
            </a:r>
            <a:endParaRPr lang="fr-FR" dirty="0"/>
          </a:p>
        </p:txBody>
      </p:sp>
      <p:sp>
        <p:nvSpPr>
          <p:cNvPr id="3" name="Content Placeholder 2"/>
          <p:cNvSpPr>
            <a:spLocks noGrp="1"/>
          </p:cNvSpPr>
          <p:nvPr>
            <p:ph idx="1"/>
          </p:nvPr>
        </p:nvSpPr>
        <p:spPr>
          <a:xfrm>
            <a:off x="1259632" y="2204864"/>
            <a:ext cx="6400800" cy="3048001"/>
          </a:xfrm>
        </p:spPr>
        <p:txBody>
          <a:bodyPr>
            <a:noAutofit/>
          </a:bodyPr>
          <a:lstStyle/>
          <a:p>
            <a:r>
              <a:rPr lang="fr-FR" sz="1600" b="1" dirty="0"/>
              <a:t>Baudelaire fait entrer la ville dans la poésie. La section Tableaux parisiens en témoigne. </a:t>
            </a:r>
            <a:endParaRPr lang="fr-FR" sz="1600" b="1" dirty="0" smtClean="0"/>
          </a:p>
          <a:p>
            <a:r>
              <a:rPr lang="fr-FR" sz="1600" b="1" dirty="0" smtClean="0"/>
              <a:t>Il </a:t>
            </a:r>
            <a:r>
              <a:rPr lang="fr-FR" sz="1600" b="1" dirty="0"/>
              <a:t>se passionne pour la laideur (« Une Charogne ») et mélange le beau et le laid (« Le Cygne </a:t>
            </a:r>
            <a:r>
              <a:rPr lang="fr-FR" sz="1600" b="1" dirty="0" smtClean="0"/>
              <a:t>»).</a:t>
            </a:r>
          </a:p>
          <a:p>
            <a:r>
              <a:rPr lang="fr-FR" sz="1600" b="1" dirty="0" smtClean="0"/>
              <a:t> </a:t>
            </a:r>
            <a:r>
              <a:rPr lang="fr-FR" sz="1600" b="1" dirty="0"/>
              <a:t>Le poète exprime les relations cachées entre d'une part le visible et l'invisible et d'autre part les différentes sensations. Il appelle cela les correspondances : « Les parfums, les couleurs et les sons se répondent » (« Correspondances »). </a:t>
            </a:r>
            <a:endParaRPr lang="fr-FR" sz="1600" b="1" dirty="0" smtClean="0"/>
          </a:p>
          <a:p>
            <a:r>
              <a:rPr lang="fr-FR" sz="1600" b="1" dirty="0" smtClean="0"/>
              <a:t>L'Idéal </a:t>
            </a:r>
            <a:r>
              <a:rPr lang="fr-FR" sz="1600" b="1" dirty="0"/>
              <a:t>formulé par le poète et auquel il aspire engendre le Spleen</a:t>
            </a:r>
          </a:p>
        </p:txBody>
      </p:sp>
    </p:spTree>
    <p:extLst>
      <p:ext uri="{BB962C8B-B14F-4D97-AF65-F5344CB8AC3E}">
        <p14:creationId xmlns:p14="http://schemas.microsoft.com/office/powerpoint/2010/main" val="39883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Qui est-il ?</a:t>
            </a:r>
            <a:endParaRPr lang="fr-FR" dirty="0"/>
          </a:p>
        </p:txBody>
      </p:sp>
      <p:sp>
        <p:nvSpPr>
          <p:cNvPr id="3" name="Content Placeholder 2"/>
          <p:cNvSpPr>
            <a:spLocks noGrp="1"/>
          </p:cNvSpPr>
          <p:nvPr>
            <p:ph idx="1"/>
          </p:nvPr>
        </p:nvSpPr>
        <p:spPr/>
        <p:txBody>
          <a:bodyPr>
            <a:normAutofit fontScale="92500"/>
          </a:bodyPr>
          <a:lstStyle/>
          <a:p>
            <a:r>
              <a:rPr lang="fr-FR" b="1" dirty="0" smtClean="0"/>
              <a:t>Né en 1821 , Mort en 1867</a:t>
            </a:r>
          </a:p>
          <a:p>
            <a:r>
              <a:rPr lang="fr-FR" b="1" dirty="0"/>
              <a:t>à la fois être associé au romantisme, au Parnasse ou au symbolisme</a:t>
            </a:r>
            <a:r>
              <a:rPr lang="fr-FR" b="1" dirty="0" smtClean="0"/>
              <a:t>.</a:t>
            </a:r>
          </a:p>
          <a:p>
            <a:r>
              <a:rPr lang="fr-FR" b="1" dirty="0" smtClean="0"/>
              <a:t>Né à Paris</a:t>
            </a:r>
          </a:p>
          <a:p>
            <a:r>
              <a:rPr lang="fr-FR" b="1" dirty="0"/>
              <a:t>Destiné à faire des études de droit, il est renvoyé du lycée </a:t>
            </a:r>
            <a:r>
              <a:rPr lang="fr-FR" b="1" dirty="0" smtClean="0"/>
              <a:t>pour </a:t>
            </a:r>
            <a:r>
              <a:rPr lang="fr-FR" b="1" dirty="0"/>
              <a:t>son attitude rebelle à l'autorité. Après avoir obtenu le baccalauréat, il choisit une vie de bohème dans le Quartier Latin.</a:t>
            </a:r>
            <a:endParaRPr lang="fr-FR" b="1" dirty="0" smtClean="0"/>
          </a:p>
          <a:p>
            <a:endParaRPr lang="fr-FR" dirty="0"/>
          </a:p>
        </p:txBody>
      </p:sp>
    </p:spTree>
    <p:extLst>
      <p:ext uri="{BB962C8B-B14F-4D97-AF65-F5344CB8AC3E}">
        <p14:creationId xmlns:p14="http://schemas.microsoft.com/office/powerpoint/2010/main" val="427630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b="1" dirty="0"/>
              <a:t>En </a:t>
            </a:r>
            <a:r>
              <a:rPr lang="fr-FR" b="1" dirty="0" smtClean="0"/>
              <a:t>1841 : Voyage pour </a:t>
            </a:r>
            <a:r>
              <a:rPr lang="fr-FR" b="1" dirty="0"/>
              <a:t>les Indes. De ce voyage qu'il écourte avant son terme à l'île Maurice, il gardera de multiples impressions qui l'inspireront dans certaines de ses </a:t>
            </a:r>
            <a:r>
              <a:rPr lang="fr-FR" b="1" dirty="0" err="1"/>
              <a:t>oeuvres</a:t>
            </a:r>
            <a:r>
              <a:rPr lang="fr-FR" b="1" dirty="0"/>
              <a:t> (</a:t>
            </a:r>
            <a:r>
              <a:rPr lang="fr-FR" b="1" i="1" dirty="0"/>
              <a:t>L'Albatros, Parfum exotique</a:t>
            </a:r>
            <a:r>
              <a:rPr lang="fr-FR" b="1" dirty="0"/>
              <a:t>, etc.). </a:t>
            </a:r>
            <a:endParaRPr lang="fr-FR" b="1" dirty="0" smtClean="0"/>
          </a:p>
          <a:p>
            <a:r>
              <a:rPr lang="fr-FR" b="1" dirty="0" smtClean="0"/>
              <a:t>Retour Paris </a:t>
            </a:r>
            <a:r>
              <a:rPr lang="fr-FR" b="1" dirty="0" smtClean="0"/>
              <a:t>1842 , il écrit ses premiers textes et s’éprend de l’actrice Jeanne Duval.</a:t>
            </a:r>
            <a:endParaRPr lang="fr-FR" b="1" dirty="0"/>
          </a:p>
        </p:txBody>
      </p:sp>
    </p:spTree>
    <p:extLst>
      <p:ext uri="{BB962C8B-B14F-4D97-AF65-F5344CB8AC3E}">
        <p14:creationId xmlns:p14="http://schemas.microsoft.com/office/powerpoint/2010/main" val="385568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b="1" dirty="0"/>
              <a:t>Charles Baudelaire mène une vie dissolue et commence à dilapider l'héritage qu'il reçoit de son père à sa majorité. Ayant été mis sous conseil judiciaire par sa famille, il devient, pour vivre, journaliste et critique d'art. Il admire les </a:t>
            </a:r>
            <a:r>
              <a:rPr lang="fr-FR" b="1" dirty="0" err="1"/>
              <a:t>oeuvres</a:t>
            </a:r>
            <a:r>
              <a:rPr lang="fr-FR" b="1" dirty="0"/>
              <a:t> d'Eugène Delacroix et d'Edgar Poe dont il traduit des </a:t>
            </a:r>
            <a:r>
              <a:rPr lang="fr-FR" b="1" dirty="0" err="1"/>
              <a:t>oeuvres</a:t>
            </a:r>
            <a:endParaRPr lang="fr-FR" b="1" dirty="0"/>
          </a:p>
        </p:txBody>
      </p:sp>
    </p:spTree>
    <p:extLst>
      <p:ext uri="{BB962C8B-B14F-4D97-AF65-F5344CB8AC3E}">
        <p14:creationId xmlns:p14="http://schemas.microsoft.com/office/powerpoint/2010/main" val="1309227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b="1" dirty="0" smtClean="0"/>
              <a:t>1848 </a:t>
            </a:r>
            <a:r>
              <a:rPr lang="fr-FR" b="1" dirty="0"/>
              <a:t>: il s'engage aux côtés des républicains, mais ses ardeurs révolutionnaires s'éteignent rapidement avec ses lectures de l'écrivain et philosophe contre-révolutionnaire, Joseph de Maistre (1753-1821).</a:t>
            </a:r>
            <a:r>
              <a:rPr lang="fr-FR" dirty="0"/>
              <a:t/>
            </a:r>
            <a:br>
              <a:rPr lang="fr-FR" dirty="0"/>
            </a:br>
            <a:endParaRPr lang="fr-FR" dirty="0"/>
          </a:p>
        </p:txBody>
      </p:sp>
    </p:spTree>
    <p:extLst>
      <p:ext uri="{BB962C8B-B14F-4D97-AF65-F5344CB8AC3E}">
        <p14:creationId xmlns:p14="http://schemas.microsoft.com/office/powerpoint/2010/main" val="239135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sz="2000" b="1" dirty="0"/>
              <a:t>1857 : Charles Baudelaire publie son </a:t>
            </a:r>
            <a:r>
              <a:rPr lang="fr-FR" sz="2000" b="1" dirty="0" err="1"/>
              <a:t>oeuvre</a:t>
            </a:r>
            <a:r>
              <a:rPr lang="fr-FR" sz="2000" b="1" dirty="0"/>
              <a:t> majeure, le recueil de poèmes, </a:t>
            </a:r>
            <a:r>
              <a:rPr lang="fr-FR" sz="2000" b="1" i="1" dirty="0"/>
              <a:t>"Les Fleurs du Mal"</a:t>
            </a:r>
            <a:r>
              <a:rPr lang="fr-FR" sz="2000" b="1" dirty="0"/>
              <a:t>. L'ouvrage est condamné "pour outrage à la morale publique et aux bonnes </a:t>
            </a:r>
            <a:r>
              <a:rPr lang="fr-FR" sz="2000" b="1" dirty="0" err="1"/>
              <a:t>moeurs</a:t>
            </a:r>
            <a:r>
              <a:rPr lang="fr-FR" sz="2000" b="1" dirty="0"/>
              <a:t>". </a:t>
            </a:r>
            <a:endParaRPr lang="fr-FR" sz="2000" b="1" dirty="0" smtClean="0"/>
          </a:p>
          <a:p>
            <a:pPr indent="0">
              <a:buNone/>
            </a:pPr>
            <a:endParaRPr lang="fr-FR" sz="2000" b="1" dirty="0" smtClean="0"/>
          </a:p>
        </p:txBody>
      </p:sp>
    </p:spTree>
    <p:extLst>
      <p:ext uri="{BB962C8B-B14F-4D97-AF65-F5344CB8AC3E}">
        <p14:creationId xmlns:p14="http://schemas.microsoft.com/office/powerpoint/2010/main" val="59345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sz="2000" b="1" dirty="0" smtClean="0"/>
              <a:t>1860 : Les Paradis artificiels</a:t>
            </a:r>
          </a:p>
          <a:p>
            <a:r>
              <a:rPr lang="fr-FR" sz="2000" b="1" dirty="0" smtClean="0"/>
              <a:t>1861 : Nouvelle version des Fleurs du mal sauf les 6 poèmes ayant été visés par la justice.</a:t>
            </a:r>
          </a:p>
          <a:p>
            <a:r>
              <a:rPr lang="fr-FR" sz="2000" b="1" dirty="0"/>
              <a:t>Ce n'est qu'en 1949 que la justice réhabilitera "Les Fleurs du mal".</a:t>
            </a:r>
            <a:br>
              <a:rPr lang="fr-FR" sz="2000" b="1" dirty="0"/>
            </a:br>
            <a:endParaRPr lang="fr-FR" sz="2000" b="1" dirty="0"/>
          </a:p>
        </p:txBody>
      </p:sp>
    </p:spTree>
    <p:extLst>
      <p:ext uri="{BB962C8B-B14F-4D97-AF65-F5344CB8AC3E}">
        <p14:creationId xmlns:p14="http://schemas.microsoft.com/office/powerpoint/2010/main" val="30248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sz="2000" b="1" dirty="0" smtClean="0"/>
              <a:t>Le </a:t>
            </a:r>
            <a:r>
              <a:rPr lang="fr-FR" sz="2000" b="1" dirty="0"/>
              <a:t>poète séjourne en Belgique de 1864 à 1866 pour fuir ses dettes et y donner des conférences. Atteint de syphilis, d'hémiplégie et d'aphasie, il est ramené par sa mère à Paris où il meurt l'année suivante de la syphilis et des conséquences de l'abus d'alcool et de drogues. Il est inhumé au cimetière Montparnasse.</a:t>
            </a:r>
          </a:p>
        </p:txBody>
      </p:sp>
    </p:spTree>
    <p:extLst>
      <p:ext uri="{BB962C8B-B14F-4D97-AF65-F5344CB8AC3E}">
        <p14:creationId xmlns:p14="http://schemas.microsoft.com/office/powerpoint/2010/main" val="153618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Autofit/>
          </a:bodyPr>
          <a:lstStyle/>
          <a:p>
            <a:r>
              <a:rPr lang="fr-FR" sz="2000" b="1" dirty="0"/>
              <a:t>Héritière de la tradition classique et du </a:t>
            </a:r>
            <a:r>
              <a:rPr lang="fr-FR" sz="2000" b="1" dirty="0">
                <a:hlinkClick r:id="rId2"/>
              </a:rPr>
              <a:t>romantisme</a:t>
            </a:r>
            <a:r>
              <a:rPr lang="fr-FR" sz="2000" b="1" dirty="0"/>
              <a:t>, la poésie de Charles Baudelaire annonce la modernité et fait de lui un précurseur du </a:t>
            </a:r>
            <a:r>
              <a:rPr lang="fr-FR" sz="2000" b="1" dirty="0">
                <a:hlinkClick r:id="rId3"/>
              </a:rPr>
              <a:t>symbolisme</a:t>
            </a:r>
            <a:r>
              <a:rPr lang="fr-FR" sz="2000" b="1" dirty="0"/>
              <a:t>, puis plus tard du surréalisme. Poète torturé et considéré comme maudit, il décrit la dualité entre le bien et le mal, la volupté et la violence, la beauté et la laideur. Non reconnu de son vivant, il ne passe à la postérité qu'après sa mort.</a:t>
            </a:r>
          </a:p>
        </p:txBody>
      </p:sp>
    </p:spTree>
    <p:extLst>
      <p:ext uri="{BB962C8B-B14F-4D97-AF65-F5344CB8AC3E}">
        <p14:creationId xmlns:p14="http://schemas.microsoft.com/office/powerpoint/2010/main" val="2953994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15</TotalTime>
  <Words>552</Words>
  <Application>Microsoft Office PowerPoint</Application>
  <PresentationFormat>On-screen Show (4:3)</PresentationFormat>
  <Paragraphs>37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Charles baudelaire</vt:lpstr>
      <vt:lpstr>Qui est-il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La modernité de baudelaire</vt:lpstr>
      <vt:lpstr>Des poèmes courts</vt:lpstr>
      <vt:lpstr>Le sonnet et le pantoum</vt:lpstr>
      <vt:lpstr>Le mètre</vt:lpstr>
      <vt:lpstr>De la poésie à la prose</vt:lpstr>
      <vt:lpstr>Le beau et le laid</vt:lpstr>
    </vt:vector>
  </TitlesOfParts>
  <Company>ECOLE HOTELIERE LAUSANNE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baudelaire</dc:title>
  <dc:creator>pipoune</dc:creator>
  <cp:lastModifiedBy>pipoune</cp:lastModifiedBy>
  <cp:revision>2</cp:revision>
  <dcterms:created xsi:type="dcterms:W3CDTF">2021-08-18T12:37:21Z</dcterms:created>
  <dcterms:modified xsi:type="dcterms:W3CDTF">2021-08-18T12:54:30Z</dcterms:modified>
</cp:coreProperties>
</file>